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72" r:id="rId8"/>
    <p:sldId id="273" r:id="rId9"/>
    <p:sldId id="261" r:id="rId10"/>
    <p:sldId id="262" r:id="rId11"/>
    <p:sldId id="263" r:id="rId12"/>
    <p:sldId id="264" r:id="rId13"/>
    <p:sldId id="265" r:id="rId14"/>
    <p:sldId id="266" r:id="rId15"/>
    <p:sldId id="268" r:id="rId16"/>
    <p:sldId id="269" r:id="rId17"/>
    <p:sldId id="270" r:id="rId18"/>
    <p:sldId id="26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66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81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3C143-740C-C510-D6BB-EC86A7E0C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2" y="2080621"/>
            <a:ext cx="8915399" cy="2262781"/>
          </a:xfrm>
        </p:spPr>
        <p:txBody>
          <a:bodyPr>
            <a:normAutofit fontScale="90000"/>
          </a:bodyPr>
          <a:lstStyle/>
          <a:p>
            <a:r>
              <a:rPr lang="pt-BR" dirty="0"/>
              <a:t>CER II – Centro Especializado de Reabilitação</a:t>
            </a:r>
            <a:br>
              <a:rPr lang="pt-BR" dirty="0"/>
            </a:br>
            <a:r>
              <a:rPr lang="pt-BR" sz="3600" dirty="0"/>
              <a:t>Deficiências Físicas, Intelectuais e TEA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E8ADBDA-FCB9-D2EB-EDC6-E682D70DDC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Reunião com Equipe de Transição</a:t>
            </a:r>
          </a:p>
          <a:p>
            <a:r>
              <a:rPr lang="pt-BR" dirty="0"/>
              <a:t>04/12/2024</a:t>
            </a:r>
          </a:p>
        </p:txBody>
      </p:sp>
    </p:spTree>
    <p:extLst>
      <p:ext uri="{BB962C8B-B14F-4D97-AF65-F5344CB8AC3E}">
        <p14:creationId xmlns:p14="http://schemas.microsoft.com/office/powerpoint/2010/main" val="1224661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4-10-29 at 10.58.37 (1)">
            <a:hlinkClick r:id="" action="ppaction://media"/>
            <a:extLst>
              <a:ext uri="{FF2B5EF4-FFF2-40B4-BE49-F238E27FC236}">
                <a16:creationId xmlns:a16="http://schemas.microsoft.com/office/drawing/2014/main" id="{D6270FDD-8F3E-722F-0FFE-CA0F795EF3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4488" y="0"/>
            <a:ext cx="3881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9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4-10-29 at 10.58.37">
            <a:hlinkClick r:id="" action="ppaction://media"/>
            <a:extLst>
              <a:ext uri="{FF2B5EF4-FFF2-40B4-BE49-F238E27FC236}">
                <a16:creationId xmlns:a16="http://schemas.microsoft.com/office/drawing/2014/main" id="{386C2109-765B-B8CD-4F50-F0B2CCCA20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4488" y="0"/>
            <a:ext cx="3881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6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4-10-29 at 10.58.36 (1)">
            <a:hlinkClick r:id="" action="ppaction://media"/>
            <a:extLst>
              <a:ext uri="{FF2B5EF4-FFF2-40B4-BE49-F238E27FC236}">
                <a16:creationId xmlns:a16="http://schemas.microsoft.com/office/drawing/2014/main" id="{54ACF5B1-059D-7A18-DB59-FE111A8A9F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4488" y="0"/>
            <a:ext cx="3881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8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4-10-29 at 10.58.36">
            <a:hlinkClick r:id="" action="ppaction://media"/>
            <a:extLst>
              <a:ext uri="{FF2B5EF4-FFF2-40B4-BE49-F238E27FC236}">
                <a16:creationId xmlns:a16="http://schemas.microsoft.com/office/drawing/2014/main" id="{1A188E56-9901-9638-19ED-F854A92309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4488" y="0"/>
            <a:ext cx="3881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5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1B9DC8-BB57-017C-20C7-1A81B0DF3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24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HABILITAÇÃO E IMPLEMENTAÇÃO DO CER II -  (REGIONAL) - DEFICIÊNCIAS FÍSICAS E INTELECTUAIS</a:t>
            </a:r>
            <a:br>
              <a:rPr lang="pt-BR" sz="2800" b="0" dirty="0">
                <a:effectLst/>
              </a:rPr>
            </a:br>
            <a:endParaRPr lang="pt-BR" sz="28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B6EE3E-8B62-2DEE-4058-36384D8A4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8638" y="1905001"/>
            <a:ext cx="9235974" cy="4563532"/>
          </a:xfrm>
        </p:spPr>
        <p:txBody>
          <a:bodyPr>
            <a:normAutofit fontScale="85000" lnSpcReduction="10000"/>
          </a:bodyPr>
          <a:lstStyle/>
          <a:p>
            <a:pPr indent="457200" algn="just" rtl="0">
              <a:spcBef>
                <a:spcPts val="1200"/>
              </a:spcBef>
              <a:spcAft>
                <a:spcPts val="0"/>
              </a:spcAft>
            </a:pPr>
            <a:r>
              <a:rPr lang="pt-BR" sz="19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Nota Técnica nº 14/2024 traz informações quanto aos critérios para habilitação dos Núcleos de Atenção à Criança e Adolescente com Transtorno do Espectro Autista (TEA); os critérios para a adesão ao incentivo de 20% destinado aos Centros Especializados em Reabilitação (CER) habilitados na modalidade de reabilitação intelectual, que realizam atendimento voltado às pessoas com Transtorno do Espectro Autista (TEA), e as orientações para habilitação, pelo Ministério da Saúde, de Transporte Sanitário Adaptado no âmbito da Rede de Cuidados à Pessoa com Deficiência (RCPD).</a:t>
            </a:r>
            <a:endParaRPr lang="pt-BR" sz="1900" b="0" dirty="0">
              <a:effectLst/>
            </a:endParaRPr>
          </a:p>
          <a:p>
            <a:pPr indent="457200" algn="just" rtl="0">
              <a:spcBef>
                <a:spcPts val="0"/>
              </a:spcBef>
              <a:spcAft>
                <a:spcPts val="0"/>
              </a:spcAft>
            </a:pPr>
            <a:r>
              <a:rPr lang="pt-BR" sz="19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 Nota Técnica nº 16/2024/CGSPD/DAET/SAES/MS traz informações quanto aos critérios para habilitação dos Centros Especializados em Reabilitação (CER) e Oficinas Ortopédicas, pelo Ministério da Saúde (MS) no âmbito da Rede de Cuidados à Pessoa com Deficiência (RCPD), conforme estabelece a Portaria de Consolidação GM/MS nº 3 de 28 de Setembro de 2017, Anexo VI e Portaria de Consolidação nº 6/GM/MS, de 28 de setembro de 2017, Capítulo IV. Indica que os equipamentos e materiais permanentes elencados como obrigatórios devem estar em conformidade com os itens disponíveis na Relação Nacional de Equipamentos e Materiais Permanentes – RENEM. </a:t>
            </a:r>
            <a:endParaRPr lang="pt-BR" sz="1900" b="0" dirty="0">
              <a:effectLst/>
            </a:endParaRPr>
          </a:p>
          <a:p>
            <a:pPr indent="457200" algn="just" rtl="0">
              <a:spcBef>
                <a:spcPts val="0"/>
              </a:spcBef>
              <a:spcAft>
                <a:spcPts val="0"/>
              </a:spcAft>
            </a:pPr>
            <a:r>
              <a:rPr lang="pt-BR" sz="1900" dirty="0">
                <a:solidFill>
                  <a:srgbClr val="000000"/>
                </a:solidFill>
                <a:latin typeface="Roboto" panose="02000000000000000000" pitchFamily="2" charset="0"/>
              </a:rPr>
              <a:t>Previsão de c</a:t>
            </a:r>
            <a:r>
              <a:rPr lang="pt-BR" sz="19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ompra de equipamentos</a:t>
            </a:r>
            <a:r>
              <a:rPr lang="pt-BR" sz="1900" dirty="0">
                <a:solidFill>
                  <a:srgbClr val="000000"/>
                </a:solidFill>
                <a:latin typeface="Roboto" panose="02000000000000000000" pitchFamily="2" charset="0"/>
              </a:rPr>
              <a:t>, para os CAPS </a:t>
            </a:r>
            <a:r>
              <a:rPr lang="pt-BR" sz="19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com a Emenda Parlamentar de R$500 mil reais (computadores, ar condicionados, mesas, esteiras, bicicletas ergométricas, multimídia, geladeira, </a:t>
            </a:r>
            <a:r>
              <a:rPr lang="pt-BR" sz="19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etc</a:t>
            </a:r>
            <a:r>
              <a:rPr lang="pt-BR" sz="19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), send</a:t>
            </a:r>
            <a:r>
              <a:rPr lang="pt-BR" sz="1900" dirty="0">
                <a:solidFill>
                  <a:srgbClr val="000000"/>
                </a:solidFill>
                <a:latin typeface="Roboto" panose="02000000000000000000" pitchFamily="2" charset="0"/>
              </a:rPr>
              <a:t>o que o excedente será direcionado para complementar demandas do CER II</a:t>
            </a:r>
            <a:r>
              <a:rPr lang="pt-BR" sz="19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 Importante destacar que segue vigente a Resolução nº870/2021 da SESA PR que permite compra de equipamentos especializados que podem complementar as demandas do CER.</a:t>
            </a:r>
          </a:p>
        </p:txBody>
      </p:sp>
    </p:spTree>
    <p:extLst>
      <p:ext uri="{BB962C8B-B14F-4D97-AF65-F5344CB8AC3E}">
        <p14:creationId xmlns:p14="http://schemas.microsoft.com/office/powerpoint/2010/main" val="526174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46128D-3343-7ED5-DF9E-C455ED775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0" y="632180"/>
            <a:ext cx="9472612" cy="5538689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dirty="0"/>
              <a:t>ATUALIZAÇÃO DO INCENTIVO FINANCEIRO DE CUSTEIO PARA OS COMPONENTES DA RCPD - Dada a publicação da Portaria GM/MS nº 1.526/2023, no que diz respeito ao incentivo financeiro de custeio para os componentes da Atenção Especializada Ambulatorial da RCPD, os valores de custeio mensal para os Centros Especializados em Reabilitação e Oficinas Ortopédicas, a partir da competência 10/2023, passam a ser:</a:t>
            </a:r>
          </a:p>
          <a:p>
            <a:pPr algn="just"/>
            <a:r>
              <a:rPr lang="pt-BR" b="1" dirty="0"/>
              <a:t>Valor Mensal CER II: R$ 189.000,00</a:t>
            </a:r>
          </a:p>
          <a:p>
            <a:pPr algn="just"/>
            <a:r>
              <a:rPr lang="pt-BR" dirty="0"/>
              <a:t>INCLUSÃO DE INCENTIVO DE CUSTEIO ADICIONAL DE 20% AOS CENTROS ESPECIALIZADOS EM REABILITAÇÃO COM MODALIDADE INTELECTUAL QUE OFERTAM CUIDADO ÀS PESSOAS COM TRANSTORNO DO ESPECTRO AUTISTA – TEA: No âmbito do SUS, as ações que envolvem os cuidados à saúde das pessoas com deficiência e, em especial, das pessoas com Transtorno do Espectro Autista (TEA), têm tido, nos últimos anos, forte presença na agenda do Ministério da Saúde e frente à necessidade de priorização do cuidado às pessoas com TEA, propõe a inclusão de custeio adicional de 20% aos CER, habilitados na modalidade de reabilitação intelectual, que ofertam cuidado às pessoas com TEA, (complementar equipe com Nutricionista e Educador físico, ou outro a definir), conforme descrito abaixo:</a:t>
            </a:r>
          </a:p>
          <a:p>
            <a:pPr algn="just"/>
            <a:r>
              <a:rPr lang="pt-BR" b="1" dirty="0"/>
              <a:t>Valor Mensal CER II (com atendimento a TEA): R$ 37.800,00</a:t>
            </a:r>
          </a:p>
        </p:txBody>
      </p:sp>
    </p:spTree>
    <p:extLst>
      <p:ext uri="{BB962C8B-B14F-4D97-AF65-F5344CB8AC3E}">
        <p14:creationId xmlns:p14="http://schemas.microsoft.com/office/powerpoint/2010/main" val="2302952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983B4E-1FA4-3BB3-EEE4-60D166AB1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Equipe CER II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194F66A-A78F-86C7-7EE1-94522FB01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1 Psiquiatra</a:t>
            </a:r>
          </a:p>
          <a:p>
            <a:r>
              <a:rPr lang="pt-BR" dirty="0"/>
              <a:t>1 Ortopedista</a:t>
            </a:r>
          </a:p>
          <a:p>
            <a:r>
              <a:rPr lang="pt-BR" dirty="0"/>
              <a:t>1 Enfermeiro</a:t>
            </a:r>
          </a:p>
          <a:p>
            <a:r>
              <a:rPr lang="pt-BR" dirty="0"/>
              <a:t>1 Técnico em Enfermagem</a:t>
            </a:r>
          </a:p>
          <a:p>
            <a:r>
              <a:rPr lang="pt-BR" dirty="0"/>
              <a:t>4 fisioterapeutas </a:t>
            </a:r>
          </a:p>
          <a:p>
            <a:r>
              <a:rPr lang="pt-BR" dirty="0"/>
              <a:t>4 psicólogos</a:t>
            </a:r>
          </a:p>
          <a:p>
            <a:r>
              <a:rPr lang="pt-BR" dirty="0"/>
              <a:t>3 fonoaudiólogos</a:t>
            </a:r>
          </a:p>
          <a:p>
            <a:r>
              <a:rPr lang="pt-BR" dirty="0"/>
              <a:t>2 terapeutas ocupacionais </a:t>
            </a:r>
          </a:p>
          <a:p>
            <a:r>
              <a:rPr lang="pt-BR" dirty="0"/>
              <a:t>2 assistentes sociais</a:t>
            </a:r>
          </a:p>
          <a:p>
            <a:r>
              <a:rPr lang="pt-BR" dirty="0"/>
              <a:t>1 administrativo</a:t>
            </a:r>
          </a:p>
          <a:p>
            <a:r>
              <a:rPr lang="pt-BR" dirty="0"/>
              <a:t>1 coordenador responsável técnico (formação de nível superior – 40h)</a:t>
            </a:r>
          </a:p>
        </p:txBody>
      </p:sp>
    </p:spTree>
    <p:extLst>
      <p:ext uri="{BB962C8B-B14F-4D97-AF65-F5344CB8AC3E}">
        <p14:creationId xmlns:p14="http://schemas.microsoft.com/office/powerpoint/2010/main" val="230730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5E187E-ADE1-703E-3887-B1B6A5BF0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Parceria com o CIPE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9250BB4-2EFE-2D4D-6FEA-2639ED8B6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64135" marR="69215" algn="just">
              <a:lnSpc>
                <a:spcPct val="150000"/>
              </a:lnSpc>
            </a:pP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Centro Integrado de Políticas Educacionais (CIPE), é um</a:t>
            </a:r>
            <a:r>
              <a:rPr lang="pt-PT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espaço da Secretaria da Educação, que desenvolve atividades em várias áreas relacionadas à</a:t>
            </a:r>
            <a:r>
              <a:rPr lang="pt-PT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educação e desenvolvimento dos alunos. No local estão implantados o </a:t>
            </a:r>
            <a:r>
              <a:rPr lang="pt-PT" sz="1800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Núcleo de Atendimento</a:t>
            </a:r>
            <a:r>
              <a:rPr lang="pt-PT" sz="1800" i="1" u="sng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Educacional</a:t>
            </a:r>
            <a:r>
              <a:rPr lang="pt-PT" sz="1800" i="1" u="sng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Especializado</a:t>
            </a:r>
            <a:r>
              <a:rPr lang="pt-PT" sz="1800" i="1" u="sng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pt-PT" sz="1800" i="1" u="sng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Educação</a:t>
            </a:r>
            <a:r>
              <a:rPr lang="pt-PT" sz="1800" i="1" u="sng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Infantil</a:t>
            </a:r>
            <a:r>
              <a:rPr lang="pt-PT" sz="1800" i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(NAEE</a:t>
            </a:r>
            <a:r>
              <a:rPr lang="pt-PT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pt-PT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Educação</a:t>
            </a:r>
            <a:r>
              <a:rPr lang="pt-PT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Infantil),</a:t>
            </a:r>
            <a:r>
              <a:rPr lang="pt-PT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</a:t>
            </a:r>
            <a:r>
              <a:rPr lang="pt-PT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faz</a:t>
            </a:r>
            <a:r>
              <a:rPr lang="pt-PT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pt-PT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atendimento educacional especializado para alunos da Educação Infantil Municipal de 0 a 5</a:t>
            </a:r>
            <a:r>
              <a:rPr lang="pt-PT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anos,</a:t>
            </a:r>
            <a:r>
              <a:rPr lang="pt-PT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pt-PT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pt-PT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Núcleo</a:t>
            </a:r>
            <a:r>
              <a:rPr lang="pt-PT" sz="1800" i="1" u="sng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</a:t>
            </a:r>
            <a:r>
              <a:rPr lang="pt-PT" sz="1800" i="1" u="sng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Atendimento</a:t>
            </a:r>
            <a:r>
              <a:rPr lang="pt-PT" sz="1800" i="1" u="sng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Educacional</a:t>
            </a:r>
            <a:r>
              <a:rPr lang="pt-PT" sz="1800" i="1" u="sng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Especializado</a:t>
            </a:r>
            <a:r>
              <a:rPr lang="pt-PT" sz="1800" i="1" u="sng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pt-PT" sz="1800" i="1" u="sng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Transtorno</a:t>
            </a:r>
            <a:r>
              <a:rPr lang="pt-PT" sz="1800" i="1" u="sng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</a:t>
            </a:r>
            <a:r>
              <a:rPr lang="pt-PT" sz="1800" i="1" u="sng" spc="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Espectro</a:t>
            </a:r>
            <a:r>
              <a:rPr lang="pt-PT" sz="1800" i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Autista</a:t>
            </a:r>
            <a:r>
              <a:rPr lang="pt-PT" sz="1800" i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(NAEE</a:t>
            </a:r>
            <a:r>
              <a:rPr lang="pt-PT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pt-PT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TEA).</a:t>
            </a:r>
            <a:r>
              <a:rPr lang="pt-PT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Este</a:t>
            </a:r>
            <a:r>
              <a:rPr lang="pt-PT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espaço</a:t>
            </a:r>
            <a:r>
              <a:rPr lang="pt-PT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oferece</a:t>
            </a:r>
            <a:r>
              <a:rPr lang="pt-PT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tendimento Educacional Especializado e Oficinas</a:t>
            </a:r>
            <a:r>
              <a:rPr lang="pt-PT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Educacionais</a:t>
            </a:r>
            <a:r>
              <a:rPr lang="pt-PT" sz="1800" spc="30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</a:t>
            </a:r>
            <a:r>
              <a:rPr lang="pt-PT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contraturno escolar para os alunos matriculados no ensino municipal.</a:t>
            </a:r>
          </a:p>
          <a:p>
            <a:pPr marL="64135" marR="69215" algn="just">
              <a:lnSpc>
                <a:spcPct val="150000"/>
              </a:lnSpc>
            </a:pP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Instrução Normativa nº01/2024 SMS-SMED.</a:t>
            </a:r>
          </a:p>
        </p:txBody>
      </p:sp>
    </p:spTree>
    <p:extLst>
      <p:ext uri="{BB962C8B-B14F-4D97-AF65-F5344CB8AC3E}">
        <p14:creationId xmlns:p14="http://schemas.microsoft.com/office/powerpoint/2010/main" val="849371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E424E9-FD7F-18BA-F370-F1AB90003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457200" algn="just" rtl="0"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srgbClr val="000000"/>
                </a:solidFill>
                <a:latin typeface="Roboto" panose="02000000000000000000" pitchFamily="2" charset="0"/>
              </a:rPr>
              <a:t>R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eunião sobre o processo de habilitação e implantação com </a:t>
            </a:r>
            <a:r>
              <a:rPr lang="pt-BR" sz="2400" dirty="0">
                <a:solidFill>
                  <a:srgbClr val="000000"/>
                </a:solidFill>
                <a:latin typeface="Roboto" panose="02000000000000000000" pitchFamily="2" charset="0"/>
              </a:rPr>
              <a:t>parecer favorável d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 Conselho Municipal de Saúde em 29/10/2024</a:t>
            </a:r>
          </a:p>
          <a:p>
            <a:pPr indent="457200" algn="just" rtl="0"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srgbClr val="000000"/>
                </a:solidFill>
                <a:latin typeface="Roboto" panose="02000000000000000000" pitchFamily="2" charset="0"/>
              </a:rPr>
              <a:t>R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eunião sobre o processo de habilitação e implantação, como pauta de apreciação, no Conselho Municipal de Direitos da Pessoa Com Deficiência.</a:t>
            </a:r>
          </a:p>
          <a:p>
            <a:pPr indent="457200" algn="just" rtl="0"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srgbClr val="000000"/>
                </a:solidFill>
                <a:latin typeface="Roboto" panose="02000000000000000000" pitchFamily="2" charset="0"/>
              </a:rPr>
              <a:t>P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revista visita da Divisão PCD da SESA PR em dezembro  de 2024.</a:t>
            </a:r>
            <a:endParaRPr lang="pt-BR" sz="2400" b="0" dirty="0">
              <a:effectLst/>
            </a:endParaRPr>
          </a:p>
          <a:p>
            <a:pPr marL="0" indent="0">
              <a:buNone/>
            </a:pPr>
            <a:br>
              <a:rPr lang="pt-BR" dirty="0"/>
            </a:b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11A9D85-7CDF-A981-3B2E-52CD4C5E6779}"/>
              </a:ext>
            </a:extLst>
          </p:cNvPr>
          <p:cNvSpPr txBox="1"/>
          <p:nvPr/>
        </p:nvSpPr>
        <p:spPr>
          <a:xfrm>
            <a:off x="6592711" y="5181600"/>
            <a:ext cx="4831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/>
              <a:t>Obrigada!</a:t>
            </a:r>
          </a:p>
        </p:txBody>
      </p:sp>
    </p:spTree>
    <p:extLst>
      <p:ext uri="{BB962C8B-B14F-4D97-AF65-F5344CB8AC3E}">
        <p14:creationId xmlns:p14="http://schemas.microsoft.com/office/powerpoint/2010/main" val="2907839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9256B7-59C5-77B5-5348-AEE1A2A45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Contexto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F8F124D-0A4E-E85F-0882-420C03651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indent="457200" algn="just" rtl="0">
              <a:spcBef>
                <a:spcPts val="1200"/>
              </a:spcBef>
              <a:spcAft>
                <a:spcPts val="0"/>
              </a:spcAft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Plano de Ação Municipal da Rede de Atenção e Cuidado à Saúde da Pessoa com Deficiência – elaborado em dezembro de 2021 e revisado em Maio de 2024</a:t>
            </a:r>
          </a:p>
          <a:p>
            <a:pPr indent="457200" algn="just" rtl="0">
              <a:spcBef>
                <a:spcPts val="1200"/>
              </a:spcBef>
              <a:spcAft>
                <a:spcPts val="0"/>
              </a:spcAft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Portaria GM/MS nº 1.526, de 11 de outubro de 2023 que altera as Portarias de Consolidação GM/MS </a:t>
            </a:r>
            <a:r>
              <a:rPr lang="pt-BR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nºs</a:t>
            </a: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2, 3 e 6, de 28 de setembro de 2017, para dispor sobre a Política Nacional de Atenção Integral à Saúde da Pessoa com Deficiência (PNAISPD) e Rede de Cuidados à Pessoa com Deficiência (RCPD) no âmbito do Sistema Único de Saúde (SUS)</a:t>
            </a:r>
          </a:p>
          <a:p>
            <a:pPr indent="457200" algn="just" rtl="0">
              <a:spcBef>
                <a:spcPts val="1200"/>
              </a:spcBef>
              <a:spcAft>
                <a:spcPts val="0"/>
              </a:spcAft>
            </a:pPr>
            <a:r>
              <a:rPr lang="pt-BR" dirty="0">
                <a:solidFill>
                  <a:srgbClr val="000000"/>
                </a:solidFill>
                <a:latin typeface="Roboto" panose="02000000000000000000" pitchFamily="2" charset="0"/>
              </a:rPr>
              <a:t>M</a:t>
            </a: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onitoramento do relatório da Conferência Municipal de Saúde, realizada em 2022 </a:t>
            </a: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evidenciada a necessidade de implantação de um centro especializado em reabilitação para atendimento de pessoas com deficiência física e intelectual</a:t>
            </a:r>
          </a:p>
          <a:p>
            <a:pPr indent="457200" algn="just" rtl="0">
              <a:spcBef>
                <a:spcPts val="1200"/>
              </a:spcBef>
              <a:spcAft>
                <a:spcPts val="0"/>
              </a:spcAft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2023 – Encontro Temático em Virtude da V Conferência Nacional dos Direitos da Pessoa com Deficiência: “Cenário atual e futuro na implementação  dos direitos da pessoa com deficiência – construindo um Brasil mais inclusivo”, promovido pelo Conselho Municipal dos Direitos da Pessoa com Deficiência</a:t>
            </a:r>
            <a:endParaRPr lang="pt-BR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46739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FE801C-6B00-E8A3-9B89-028EEA1FA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Contexto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B020BB-8940-F4B9-1904-B66D95052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23997"/>
            <a:ext cx="8915400" cy="4910669"/>
          </a:xfrm>
        </p:spPr>
        <p:txBody>
          <a:bodyPr>
            <a:normAutofit/>
          </a:bodyPr>
          <a:lstStyle/>
          <a:p>
            <a:pPr indent="457200" algn="just" rtl="0">
              <a:spcBef>
                <a:spcPts val="0"/>
              </a:spcBef>
              <a:spcAft>
                <a:spcPts val="0"/>
              </a:spcAft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Plano Municipal da PCD em Toledo:</a:t>
            </a:r>
          </a:p>
          <a:p>
            <a:pPr lvl="1" indent="457200" algn="just">
              <a:spcBef>
                <a:spcPts val="0"/>
              </a:spcBef>
            </a:pPr>
            <a:r>
              <a:rPr lang="pt-BR" dirty="0">
                <a:solidFill>
                  <a:srgbClr val="000000"/>
                </a:solidFill>
                <a:latin typeface="Roboto" panose="02000000000000000000" pitchFamily="2" charset="0"/>
              </a:rPr>
              <a:t>879 pessoas com deficiência física (Cadastro individual SIGSS)</a:t>
            </a:r>
          </a:p>
          <a:p>
            <a:pPr lvl="1" indent="457200" algn="just">
              <a:spcBef>
                <a:spcPts val="0"/>
              </a:spcBef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737 pessoas com deficiência intelectual </a:t>
            </a:r>
            <a:r>
              <a:rPr lang="pt-BR" dirty="0">
                <a:solidFill>
                  <a:srgbClr val="000000"/>
                </a:solidFill>
                <a:latin typeface="Roboto" panose="02000000000000000000" pitchFamily="2" charset="0"/>
              </a:rPr>
              <a:t>(Cadastro individual SIGSS)</a:t>
            </a:r>
            <a:endParaRPr lang="pt-BR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lvl="1" indent="457200" algn="just">
              <a:spcBef>
                <a:spcPts val="0"/>
              </a:spcBef>
            </a:pPr>
            <a:r>
              <a:rPr lang="pt-BR" dirty="0">
                <a:solidFill>
                  <a:srgbClr val="000000"/>
                </a:solidFill>
                <a:latin typeface="Roboto" panose="02000000000000000000" pitchFamily="2" charset="0"/>
              </a:rPr>
              <a:t>538 pessoas com TEA (Consultas </a:t>
            </a:r>
            <a:r>
              <a:rPr lang="pt-BR" dirty="0" err="1">
                <a:solidFill>
                  <a:srgbClr val="000000"/>
                </a:solidFill>
                <a:latin typeface="Roboto" panose="02000000000000000000" pitchFamily="2" charset="0"/>
              </a:rPr>
              <a:t>SigSaúde</a:t>
            </a:r>
            <a:r>
              <a:rPr lang="pt-BR" dirty="0">
                <a:solidFill>
                  <a:srgbClr val="000000"/>
                </a:solidFill>
                <a:latin typeface="Roboto" panose="02000000000000000000" pitchFamily="2" charset="0"/>
              </a:rPr>
              <a:t>)</a:t>
            </a:r>
          </a:p>
          <a:p>
            <a:pPr lvl="1" indent="0" algn="just">
              <a:spcBef>
                <a:spcPts val="0"/>
              </a:spcBef>
              <a:buNone/>
            </a:pPr>
            <a:endParaRPr lang="pt-BR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indent="457200" algn="just" rtl="0">
              <a:spcBef>
                <a:spcPts val="0"/>
              </a:spcBef>
              <a:spcAft>
                <a:spcPts val="0"/>
              </a:spcAft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 CAPS infantil atualmente é o único serviço de referência para atendimento às crianças e adolescentes com Autismo (3 a 17 anos)</a:t>
            </a:r>
          </a:p>
          <a:p>
            <a:pPr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indent="457200" algn="just" rtl="0">
              <a:spcBef>
                <a:spcPts val="0"/>
              </a:spcBef>
              <a:spcAft>
                <a:spcPts val="0"/>
              </a:spcAft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Aumento exponencial da demanda após a Pandemia</a:t>
            </a:r>
          </a:p>
          <a:p>
            <a:pPr lvl="1" indent="457200" algn="just">
              <a:spcBef>
                <a:spcPts val="0"/>
              </a:spcBef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extensas filas de espera</a:t>
            </a:r>
          </a:p>
          <a:p>
            <a:pPr lvl="1" indent="457200">
              <a:spcBef>
                <a:spcPts val="0"/>
              </a:spcBef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descaracterização do serviço</a:t>
            </a:r>
          </a:p>
          <a:p>
            <a:pPr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indent="457200" algn="just" rtl="0">
              <a:spcBef>
                <a:spcPts val="0"/>
              </a:spcBef>
              <a:spcAft>
                <a:spcPts val="0"/>
              </a:spcAft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Registro de consultas com CID F840 - Autismo infantil, em serviços da SMS na faixa etária de 3 a 17 anos:</a:t>
            </a:r>
          </a:p>
          <a:p>
            <a:pPr lvl="1" indent="457200" algn="just">
              <a:spcBef>
                <a:spcPts val="0"/>
              </a:spcBef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2021: 148 registros</a:t>
            </a:r>
          </a:p>
          <a:p>
            <a:pPr lvl="1" indent="457200" algn="just">
              <a:spcBef>
                <a:spcPts val="0"/>
              </a:spcBef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2022: 497 registros</a:t>
            </a:r>
          </a:p>
          <a:p>
            <a:pPr lvl="1" indent="457200" algn="just">
              <a:spcBef>
                <a:spcPts val="0"/>
              </a:spcBef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2023: 1.036 registros</a:t>
            </a:r>
          </a:p>
          <a:p>
            <a:pPr lvl="1" indent="457200" algn="just">
              <a:spcBef>
                <a:spcPts val="0"/>
              </a:spcBef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2024 (entre 01/01 e 30/09): 1.003 registros</a:t>
            </a:r>
            <a:endParaRPr lang="pt-BR" i="0" u="none" strike="noStrike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pPr marL="0" indent="0">
              <a:buNone/>
            </a:pPr>
            <a:endParaRPr lang="pt-BR" sz="1800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756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EF677-18FB-AA93-EC83-F6387FBF9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Breve histórico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485477-C358-F4CB-810F-03242EAEA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244622"/>
          </a:xfrm>
        </p:spPr>
        <p:txBody>
          <a:bodyPr>
            <a:normAutofit fontScale="92500" lnSpcReduction="10000"/>
          </a:bodyPr>
          <a:lstStyle/>
          <a:p>
            <a:pPr marL="628650" indent="-285750" algn="just">
              <a:spcBef>
                <a:spcPts val="0"/>
              </a:spcBef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2023 – cadastro de proposta de habilitação no SAIPS nº 163685 para implantação de um CER II - Deficiências Físicas e Intelectuais no Município de Toledo – âmbito REGIONAL (porte populacional)</a:t>
            </a:r>
          </a:p>
          <a:p>
            <a:pPr indent="0" algn="just">
              <a:spcBef>
                <a:spcPts val="0"/>
              </a:spcBef>
              <a:buNone/>
            </a:pPr>
            <a:endParaRPr lang="pt-BR" sz="1800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628650" indent="-285750" algn="just">
              <a:spcBef>
                <a:spcPts val="0"/>
              </a:spcBef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 solicitação do município de Toledo-PR, enquanto 20ª Regional de Saúde, recebeu prioridade no Paraná</a:t>
            </a:r>
          </a:p>
          <a:p>
            <a:pPr indent="0" algn="just">
              <a:spcBef>
                <a:spcPts val="0"/>
              </a:spcBef>
              <a:buNone/>
            </a:pPr>
            <a:endParaRPr lang="pt-BR" sz="1800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628650" indent="-285750" algn="just">
              <a:spcBef>
                <a:spcPts val="0"/>
              </a:spcBef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Realizado o cadastro de Proposta Seleção PAC Nº36000006096/2023 , para construção da estrutura desse serviço</a:t>
            </a:r>
          </a:p>
          <a:p>
            <a:pPr indent="0" algn="just">
              <a:spcBef>
                <a:spcPts val="0"/>
              </a:spcBef>
              <a:buNone/>
            </a:pPr>
            <a:endParaRPr lang="pt-BR" sz="1800" i="0" u="none" strike="noStrike" dirty="0"/>
          </a:p>
          <a:p>
            <a:pPr marL="628650" indent="-285750" algn="just">
              <a:spcBef>
                <a:spcPts val="0"/>
              </a:spcBef>
            </a:pPr>
            <a:r>
              <a:rPr lang="pt-BR" dirty="0">
                <a:solidFill>
                  <a:srgbClr val="000000"/>
                </a:solidFill>
                <a:latin typeface="Roboto" panose="02000000000000000000" pitchFamily="2" charset="0"/>
              </a:rPr>
              <a:t>M</a:t>
            </a: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aio de 2024 – visita da Divisão PCD da SESA/PR – visita ao Centro de Fisioterapia, Reabilitação e Terapias Complementares</a:t>
            </a:r>
          </a:p>
          <a:p>
            <a:pPr marL="1028700" lvl="1" algn="just">
              <a:spcBef>
                <a:spcPts val="0"/>
              </a:spcBef>
            </a:pPr>
            <a:r>
              <a:rPr lang="pt-BR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Avaliação da estrutura como apta a receber o serviço do CER II, de forma parcial e temporária – planta física compatível com as estruturas de atendimento de deficiência física previsto em um CER</a:t>
            </a:r>
          </a:p>
          <a:p>
            <a:pPr marL="0" indent="0">
              <a:buNone/>
            </a:pP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8331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D499ED-31A3-F391-6E4D-738C01A80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Pactuação em CIR – Agosto de 2024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68DD4B-93F1-DA0A-A7BD-7528D225E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67556"/>
            <a:ext cx="8915400" cy="4443666"/>
          </a:xfrm>
        </p:spPr>
        <p:txBody>
          <a:bodyPr>
            <a:normAutofit fontScale="77500" lnSpcReduction="20000"/>
          </a:bodyPr>
          <a:lstStyle/>
          <a:p>
            <a:pPr indent="457200" algn="just" rtl="0">
              <a:spcBef>
                <a:spcPts val="0"/>
              </a:spcBef>
              <a:spcAft>
                <a:spcPts val="0"/>
              </a:spcAft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Em 23 de agosto de 2024, em reunião extraordinária da Comissão </a:t>
            </a:r>
            <a:r>
              <a:rPr lang="pt-BR" sz="18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Intergestores</a:t>
            </a: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Regional (CIR) da 20ª Regional de Saúde, ficou pactuado que: </a:t>
            </a:r>
            <a:endParaRPr lang="pt-BR" b="0" dirty="0">
              <a:effectLst/>
            </a:endParaRPr>
          </a:p>
          <a:p>
            <a:pPr marL="1439990" algn="just" rtl="0">
              <a:spcBef>
                <a:spcPts val="1200"/>
              </a:spcBef>
              <a:spcAft>
                <a:spcPts val="0"/>
              </a:spcAft>
            </a:pPr>
            <a:r>
              <a:rPr lang="pt-BR" sz="180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Apreciação da Ata da reunião anterior </a:t>
            </a:r>
            <a:r>
              <a:rPr lang="pt-BR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qual foi aprovada. </a:t>
            </a:r>
            <a:r>
              <a:rPr lang="pt-BR" sz="180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Deliberações: </a:t>
            </a:r>
            <a:r>
              <a:rPr lang="pt-BR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apreciadas e aprovadas pelo Pleno</a:t>
            </a:r>
            <a:r>
              <a:rPr lang="pt-BR" sz="180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Nº 52 – 08/08/2024</a:t>
            </a:r>
            <a:r>
              <a:rPr lang="pt-BR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180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Aprova:</a:t>
            </a:r>
            <a:r>
              <a:rPr lang="pt-BR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atualização do Plano de Ação da Pessoa com Deficiência na 20ª Regional de Saúde, o qual prevê a implantação e habilitação junto ao Ministério da Saúde dos serviços listados abaixo, sendo que a abrangência de municípios e usuários atendidos serão regulados por meio de protocolos específicos a serem pactuados na Comissão </a:t>
            </a:r>
            <a:r>
              <a:rPr lang="pt-BR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Intergestores</a:t>
            </a:r>
            <a:r>
              <a:rPr lang="pt-BR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Regional: Toledo - Regional/microrregional conforme fluxo pactuado em CIR; Palotina - Regional/microrregional conforme fluxo pactuado em CIR; Vinculado a CER ou CISCOPAR - 20ªRS Nº Habitantes 405127. </a:t>
            </a:r>
            <a:r>
              <a:rPr lang="pt-BR" sz="180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Gestão em Saúde: 1. Gestão em Saúde: a.1</a:t>
            </a:r>
            <a:r>
              <a:rPr lang="pt-BR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.:</a:t>
            </a:r>
            <a:r>
              <a:rPr lang="pt-BR" sz="180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Plano da Pessoa com Deficiência:</a:t>
            </a:r>
            <a:r>
              <a:rPr lang="pt-BR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Andriele inicia a apresentação da deliberação nº52, a qual cita sobre a </a:t>
            </a:r>
            <a:r>
              <a:rPr lang="pt-BR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</a:t>
            </a:r>
            <a:r>
              <a:rPr lang="pt-BR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atualização do Plano de Ação da Pessoa com Deficiência na 20ª Regional de Saúde, o qual prevê a implantação e habilitação junto ao Ministério da Saúde dos serviços listados abaixo, sendo que a abrangência de municípios e usuários atendidos serão regulados por meio de protocolos específicos a serem pactuados na Comissão </a:t>
            </a:r>
            <a:r>
              <a:rPr lang="pt-BR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Intergestores</a:t>
            </a:r>
            <a:r>
              <a:rPr lang="pt-BR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Regional, foi aprovada por todos os presentes.</a:t>
            </a:r>
            <a:endParaRPr lang="pt-BR" b="0" dirty="0">
              <a:effectLst/>
            </a:endParaRPr>
          </a:p>
          <a:p>
            <a:pPr marL="0" indent="0">
              <a:buNone/>
            </a:pPr>
            <a:endParaRPr lang="pt-BR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algn="just"/>
            <a:r>
              <a:rPr lang="pt-BR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Foi acordado que, mediante limitações do espaço, até construção da sede própria – pactuação do serviço iniciar os atendimentos nessa estrutura provisória, com atendimentos apenas para munícipes de Toledo e pacientes de outros municípios da regional conforme protocolo de fluxo a ser pactuado (para atendimento de excepcionalidade e demandas judiciais) – em virtude da priorização para o Ministério da Saúde com expiração em outubro de 2024.</a:t>
            </a:r>
            <a:endParaRPr lang="pt-BR" b="0" dirty="0">
              <a:effectLst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46410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C54A4E6-A290-B65C-53E8-7503D9DF82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950" t="7752" r="41180" b="45735"/>
          <a:stretch/>
        </p:blipFill>
        <p:spPr>
          <a:xfrm>
            <a:off x="1412111" y="416689"/>
            <a:ext cx="10185722" cy="620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39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B37A244-E775-A3DE-31C4-AE999B6D79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77" t="11072" r="60326" b="47102"/>
          <a:stretch/>
        </p:blipFill>
        <p:spPr>
          <a:xfrm>
            <a:off x="6649245" y="479282"/>
            <a:ext cx="5260648" cy="596781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95AC05E-A11D-C3C6-AF99-AF37BBE46B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14" t="5263" r="58821" b="47680"/>
          <a:stretch/>
        </p:blipFill>
        <p:spPr>
          <a:xfrm>
            <a:off x="103828" y="445091"/>
            <a:ext cx="6314224" cy="596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6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039D4F4-C844-DFB6-B8A1-32A4445E80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266" t="6922" r="1790" b="55610"/>
          <a:stretch/>
        </p:blipFill>
        <p:spPr>
          <a:xfrm>
            <a:off x="1678329" y="80122"/>
            <a:ext cx="9201873" cy="669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68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B98874-328B-E5C3-DD83-3DA7F85FC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Cenário atual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7D8AA5-1564-FE32-A837-EA510E309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1422400"/>
            <a:ext cx="8915400" cy="3777622"/>
          </a:xfrm>
        </p:spPr>
        <p:txBody>
          <a:bodyPr/>
          <a:lstStyle/>
          <a:p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Após a pactuação regional, foi retornado o trâmite de habilitação do serviço</a:t>
            </a:r>
          </a:p>
          <a:p>
            <a:r>
              <a:rPr lang="pt-BR" dirty="0">
                <a:solidFill>
                  <a:srgbClr val="000000"/>
                </a:solidFill>
                <a:latin typeface="Roboto" panose="02000000000000000000" pitchFamily="2" charset="0"/>
              </a:rPr>
              <a:t>R</a:t>
            </a: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ealizada visita ao CER IV de Foz de Iguaçu em 20/09/2024 (gestores)</a:t>
            </a:r>
          </a:p>
          <a:p>
            <a:r>
              <a:rPr lang="pt-BR" dirty="0">
                <a:solidFill>
                  <a:srgbClr val="000000"/>
                </a:solidFill>
                <a:latin typeface="Roboto" panose="02000000000000000000" pitchFamily="2" charset="0"/>
              </a:rPr>
              <a:t>Início d</a:t>
            </a: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 organização da equipe e protocolos</a:t>
            </a:r>
          </a:p>
          <a:p>
            <a:r>
              <a:rPr lang="pt-BR" dirty="0">
                <a:solidFill>
                  <a:srgbClr val="000000"/>
                </a:solidFill>
                <a:latin typeface="Roboto" panose="02000000000000000000" pitchFamily="2" charset="0"/>
              </a:rPr>
              <a:t>Visita ao CER IV de Foz do Iguaçu em 28/11/2024 (equipe)</a:t>
            </a:r>
          </a:p>
          <a:p>
            <a:r>
              <a:rPr lang="pt-BR" dirty="0">
                <a:solidFill>
                  <a:srgbClr val="000000"/>
                </a:solidFill>
                <a:latin typeface="Roboto" panose="02000000000000000000" pitchFamily="2" charset="0"/>
              </a:rPr>
              <a:t>Adequação do espaço e organização de  listas de espera e</a:t>
            </a:r>
          </a:p>
          <a:p>
            <a:pPr marL="0" indent="0">
              <a:buNone/>
            </a:pPr>
            <a:r>
              <a:rPr lang="pt-BR" dirty="0">
                <a:solidFill>
                  <a:srgbClr val="000000"/>
                </a:solidFill>
                <a:latin typeface="Roboto" panose="02000000000000000000" pitchFamily="2" charset="0"/>
              </a:rPr>
              <a:t>Agendas.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DF54149-9F1D-7817-3E29-4DC354188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076" y="4688657"/>
            <a:ext cx="2699171" cy="151828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5B10116-322F-8C6B-363D-7C0DAE0CBB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25" t="24070" r="11186" b="22219"/>
          <a:stretch/>
        </p:blipFill>
        <p:spPr>
          <a:xfrm>
            <a:off x="9137437" y="2300562"/>
            <a:ext cx="2267021" cy="193297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AEBF901-67E9-29E3-54B6-C451DDCD7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272" y="4013654"/>
            <a:ext cx="2828053" cy="212104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AD459C2-5944-9E8C-C295-4009F337E5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616" t="23156" r="19270" b="23870"/>
          <a:stretch/>
        </p:blipFill>
        <p:spPr>
          <a:xfrm>
            <a:off x="8139245" y="4406073"/>
            <a:ext cx="3265213" cy="193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58278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138</TotalTime>
  <Words>1569</Words>
  <Application>Microsoft Office PowerPoint</Application>
  <PresentationFormat>Widescreen</PresentationFormat>
  <Paragraphs>75</Paragraphs>
  <Slides>18</Slides>
  <Notes>0</Notes>
  <HiddenSlides>0</HiddenSlides>
  <MMClips>4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4" baseType="lpstr">
      <vt:lpstr>Arial</vt:lpstr>
      <vt:lpstr>Century Gothic</vt:lpstr>
      <vt:lpstr>Roboto</vt:lpstr>
      <vt:lpstr>Times New Roman</vt:lpstr>
      <vt:lpstr>Wingdings 3</vt:lpstr>
      <vt:lpstr>Cacho</vt:lpstr>
      <vt:lpstr>CER II – Centro Especializado de Reabilitação Deficiências Físicas, Intelectuais e TEA</vt:lpstr>
      <vt:lpstr>Contexto</vt:lpstr>
      <vt:lpstr>Contexto</vt:lpstr>
      <vt:lpstr>Breve histórico</vt:lpstr>
      <vt:lpstr>Pactuação em CIR – Agosto de 2024</vt:lpstr>
      <vt:lpstr>Apresentação do PowerPoint</vt:lpstr>
      <vt:lpstr>Apresentação do PowerPoint</vt:lpstr>
      <vt:lpstr>Apresentação do PowerPoint</vt:lpstr>
      <vt:lpstr>Cenário atual</vt:lpstr>
      <vt:lpstr>Apresentação do PowerPoint</vt:lpstr>
      <vt:lpstr>Apresentação do PowerPoint</vt:lpstr>
      <vt:lpstr>Apresentação do PowerPoint</vt:lpstr>
      <vt:lpstr>Apresentação do PowerPoint</vt:lpstr>
      <vt:lpstr>HABILITAÇÃO E IMPLEMENTAÇÃO DO CER II -  (REGIONAL) - DEFICIÊNCIAS FÍSICAS E INTELECTUAIS </vt:lpstr>
      <vt:lpstr>Apresentação do PowerPoint</vt:lpstr>
      <vt:lpstr>Equipe CER II</vt:lpstr>
      <vt:lpstr>Parceria com o CIPE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GABRIELA ALMEIDA KUCHARSKI</dc:creator>
  <cp:lastModifiedBy>Prefeito Beto Lunitti Toledo</cp:lastModifiedBy>
  <cp:revision>7</cp:revision>
  <dcterms:created xsi:type="dcterms:W3CDTF">2024-10-29T13:15:03Z</dcterms:created>
  <dcterms:modified xsi:type="dcterms:W3CDTF">2024-12-04T13:10:25Z</dcterms:modified>
</cp:coreProperties>
</file>